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24"/>
  </p:notesMasterIdLst>
  <p:handoutMasterIdLst>
    <p:handoutMasterId r:id="rId25"/>
  </p:handoutMasterIdLst>
  <p:sldIdLst>
    <p:sldId id="329" r:id="rId3"/>
    <p:sldId id="312" r:id="rId4"/>
    <p:sldId id="378" r:id="rId5"/>
    <p:sldId id="379" r:id="rId6"/>
    <p:sldId id="381" r:id="rId7"/>
    <p:sldId id="399" r:id="rId8"/>
    <p:sldId id="380" r:id="rId9"/>
    <p:sldId id="396" r:id="rId10"/>
    <p:sldId id="382" r:id="rId11"/>
    <p:sldId id="385" r:id="rId12"/>
    <p:sldId id="384" r:id="rId13"/>
    <p:sldId id="397" r:id="rId14"/>
    <p:sldId id="394" r:id="rId15"/>
    <p:sldId id="400" r:id="rId16"/>
    <p:sldId id="395" r:id="rId17"/>
    <p:sldId id="401" r:id="rId18"/>
    <p:sldId id="402" r:id="rId19"/>
    <p:sldId id="403" r:id="rId20"/>
    <p:sldId id="398" r:id="rId21"/>
    <p:sldId id="347" r:id="rId22"/>
    <p:sldId id="337" r:id="rId23"/>
  </p:sldIdLst>
  <p:sldSz cx="13004800" cy="97536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992" userDrawn="1">
          <p15:clr>
            <a:srgbClr val="A4A3A4"/>
          </p15:clr>
        </p15:guide>
        <p15:guide id="2" pos="1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Pires" initials="AP" lastIdx="1" clrIdx="0">
    <p:extLst>
      <p:ext uri="{19B8F6BF-5375-455C-9EA6-DF929625EA0E}">
        <p15:presenceInfo xmlns:p15="http://schemas.microsoft.com/office/powerpoint/2012/main" userId="S-1-5-21-2186540300-2107184445-2317877476-11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2B2B2"/>
    <a:srgbClr val="000000"/>
    <a:srgbClr val="BBBFE2"/>
    <a:srgbClr val="AED3F0"/>
    <a:srgbClr val="F3D3A4"/>
    <a:srgbClr val="E5DE85"/>
    <a:srgbClr val="2E4E65"/>
    <a:srgbClr val="62A09B"/>
    <a:srgbClr val="102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712"/>
  </p:normalViewPr>
  <p:slideViewPr>
    <p:cSldViewPr snapToGrid="0" snapToObjects="1">
      <p:cViewPr varScale="1">
        <p:scale>
          <a:sx n="63" d="100"/>
          <a:sy n="63" d="100"/>
        </p:scale>
        <p:origin x="1162" y="43"/>
      </p:cViewPr>
      <p:guideLst>
        <p:guide orient="horz" pos="4992"/>
        <p:guide pos="1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080"/>
    </p:cViewPr>
  </p:sorterViewPr>
  <p:notesViewPr>
    <p:cSldViewPr snapToGrid="0" snapToObjects="1">
      <p:cViewPr varScale="1">
        <p:scale>
          <a:sx n="71" d="100"/>
          <a:sy n="71" d="100"/>
        </p:scale>
        <p:origin x="31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OM\GECDC\GAAC\01.Administra&#231;&#227;o%20de%20Agentes\Boletim%20Ades&#227;o\Evolu&#231;&#227;o%20agentes\Evolu&#231;&#227;o%20n&#250;mero%20de%20agen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E4-4901-8269-9DCBBEB902C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E4-4901-8269-9DCBBEB902C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46374</c:v>
                </c:pt>
                <c:pt idx="1">
                  <c:v>14831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E4-4901-8269-9DCBBEB90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2D-48EE-8ECD-E4B35731D18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2D-48EE-8ECD-E4B35731D18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46689</c:v>
                </c:pt>
                <c:pt idx="1">
                  <c:v>15133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2D-48EE-8ECD-E4B35731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90-4FB5-8433-6A5680B2610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90-4FB5-8433-6A5680B2610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44122</c:v>
                </c:pt>
                <c:pt idx="1">
                  <c:v>18107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90-4FB5-8433-6A5680B26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F2-4B86-8BCE-C8005CF57E6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F2-4B86-8BCE-C8005CF57E6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44124</c:v>
                </c:pt>
                <c:pt idx="1">
                  <c:v>19050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F2-4B86-8BCE-C8005CF57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96306129202514E-2"/>
          <c:y val="6.3520410110722417E-2"/>
          <c:w val="0.92380330979373082"/>
          <c:h val="0.869780395226992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Consumidor_anual!$H$5:$V$5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Consumidor_anual!$H$8:$V$8</c:f>
              <c:numCache>
                <c:formatCode>General</c:formatCode>
                <c:ptCount val="15"/>
                <c:pt idx="0">
                  <c:v>470</c:v>
                </c:pt>
                <c:pt idx="1">
                  <c:v>613</c:v>
                </c:pt>
                <c:pt idx="2">
                  <c:v>684</c:v>
                </c:pt>
                <c:pt idx="3">
                  <c:v>653</c:v>
                </c:pt>
                <c:pt idx="4">
                  <c:v>666</c:v>
                </c:pt>
                <c:pt idx="5">
                  <c:v>940</c:v>
                </c:pt>
                <c:pt idx="6">
                  <c:v>1101</c:v>
                </c:pt>
                <c:pt idx="7">
                  <c:v>1587</c:v>
                </c:pt>
                <c:pt idx="8">
                  <c:v>1805</c:v>
                </c:pt>
                <c:pt idx="9">
                  <c:v>1864</c:v>
                </c:pt>
                <c:pt idx="10">
                  <c:v>1826</c:v>
                </c:pt>
                <c:pt idx="11">
                  <c:v>4062</c:v>
                </c:pt>
                <c:pt idx="12">
                  <c:v>5192</c:v>
                </c:pt>
                <c:pt idx="13">
                  <c:v>5819</c:v>
                </c:pt>
                <c:pt idx="14">
                  <c:v>5926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65-43C1-9B69-FA7DC1105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9462672"/>
        <c:axId val="149477144"/>
      </c:barChart>
      <c:catAx>
        <c:axId val="14946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49477144"/>
        <c:crosses val="autoZero"/>
        <c:auto val="1"/>
        <c:lblAlgn val="ctr"/>
        <c:lblOffset val="100"/>
        <c:noMultiLvlLbl val="0"/>
      </c:catAx>
      <c:valAx>
        <c:axId val="149477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46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7" y="0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12A1603C-18F5-FB41-BB7D-6507217CFD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721106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7" y="9721106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663EAFF2-3074-7D47-B5D8-FD719FD37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</p:spPr>
        <p:txBody>
          <a:bodyPr lIns="94745" tIns="47373" rIns="94745" bIns="47373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46574" y="4861444"/>
            <a:ext cx="5206154" cy="4605576"/>
          </a:xfrm>
          <a:prstGeom prst="rect">
            <a:avLst/>
          </a:prstGeom>
        </p:spPr>
        <p:txBody>
          <a:bodyPr lIns="94745" tIns="47373" rIns="94745" bIns="4737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3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87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idade1 padrã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4493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" y="0"/>
            <a:ext cx="11341189" cy="9753600"/>
          </a:xfrm>
          <a:prstGeom prst="rect">
            <a:avLst/>
          </a:prstGeom>
          <a:gradFill flip="none" rotWithShape="1">
            <a:gsLst>
              <a:gs pos="23000">
                <a:srgbClr val="000D1B">
                  <a:alpha val="45000"/>
                </a:srgbClr>
              </a:gs>
              <a:gs pos="100000">
                <a:srgbClr val="001324">
                  <a:alpha val="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riângulo"/>
          <p:cNvSpPr/>
          <p:nvPr userDrawn="1"/>
        </p:nvSpPr>
        <p:spPr>
          <a:xfrm flipH="1">
            <a:off x="3252289" y="0"/>
            <a:ext cx="9757219" cy="975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Triângulo"/>
          <p:cNvSpPr/>
          <p:nvPr/>
        </p:nvSpPr>
        <p:spPr>
          <a:xfrm>
            <a:off x="711" y="6342488"/>
            <a:ext cx="3421689" cy="342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Triângulo"/>
          <p:cNvSpPr/>
          <p:nvPr/>
        </p:nvSpPr>
        <p:spPr>
          <a:xfrm rot="8100000">
            <a:off x="1159307" y="8445305"/>
            <a:ext cx="2623504" cy="262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 userDrawn="1">
            <p:ph type="title" hasCustomPrompt="1"/>
          </p:nvPr>
        </p:nvSpPr>
        <p:spPr>
          <a:xfrm>
            <a:off x="1270000" y="1157288"/>
            <a:ext cx="8332383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 userDrawn="1">
            <p:ph type="body" sz="quarter" idx="1" hasCustomPrompt="1"/>
          </p:nvPr>
        </p:nvSpPr>
        <p:spPr>
          <a:xfrm>
            <a:off x="1270001" y="3477857"/>
            <a:ext cx="5615992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13" y="6869497"/>
            <a:ext cx="3646488" cy="2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95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1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66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79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96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9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67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44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8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25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8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8067" y="1253063"/>
            <a:ext cx="11768668" cy="7882471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890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335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7780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pt-BR" dirty="0"/>
              <a:t>Conteúdo</a:t>
            </a:r>
            <a:endParaRPr dirty="0"/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3004800" cy="635000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37" y="134214"/>
            <a:ext cx="1168361" cy="3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66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8067" y="1253063"/>
            <a:ext cx="11768668" cy="7882471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342900" indent="-342900">
              <a:buClr>
                <a:srgbClr val="FFD12E"/>
              </a:buClr>
              <a:buFont typeface="Arial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8643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3088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533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978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3004800" cy="635000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37" y="134214"/>
            <a:ext cx="1168361" cy="3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07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rgbClr val="102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"/>
          <p:cNvSpPr/>
          <p:nvPr userDrawn="1"/>
        </p:nvSpPr>
        <p:spPr>
          <a:xfrm flipH="1">
            <a:off x="5808836" y="2539628"/>
            <a:ext cx="7213972" cy="721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riângulo"/>
          <p:cNvSpPr/>
          <p:nvPr userDrawn="1"/>
        </p:nvSpPr>
        <p:spPr>
          <a:xfrm rot="8100000">
            <a:off x="4992863" y="8502475"/>
            <a:ext cx="2484909" cy="2484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1270000" y="1157288"/>
            <a:ext cx="7857375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lang="pt-BR" dirty="0"/>
              <a:t>Obrigado.</a:t>
            </a:r>
            <a:endParaRPr dirty="0"/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2231031"/>
            <a:ext cx="7857375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/>
              <a:t>Autor</a:t>
            </a:r>
            <a:endParaRPr lang="pt-BR" dirty="0"/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8" name="Triângulo"/>
          <p:cNvSpPr/>
          <p:nvPr userDrawn="1"/>
        </p:nvSpPr>
        <p:spPr>
          <a:xfrm>
            <a:off x="711" y="4915313"/>
            <a:ext cx="4830938" cy="483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Triângulo"/>
          <p:cNvSpPr/>
          <p:nvPr userDrawn="1"/>
        </p:nvSpPr>
        <p:spPr>
          <a:xfrm rot="8100000">
            <a:off x="1306905" y="7909927"/>
            <a:ext cx="3704014" cy="37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Forma"/>
          <p:cNvSpPr/>
          <p:nvPr userDrawn="1"/>
        </p:nvSpPr>
        <p:spPr>
          <a:xfrm>
            <a:off x="9589061" y="1607377"/>
            <a:ext cx="3423444" cy="341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Forma"/>
          <p:cNvSpPr/>
          <p:nvPr userDrawn="1"/>
        </p:nvSpPr>
        <p:spPr>
          <a:xfrm>
            <a:off x="11393127" y="4036"/>
            <a:ext cx="1630441" cy="16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riângulo"/>
          <p:cNvSpPr/>
          <p:nvPr userDrawn="1"/>
        </p:nvSpPr>
        <p:spPr>
          <a:xfrm rot="18900000">
            <a:off x="10204938" y="-1179190"/>
            <a:ext cx="2343751" cy="2343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13" y="6869497"/>
            <a:ext cx="3646488" cy="2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88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9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0241" y="390601"/>
            <a:ext cx="11704321" cy="1018256"/>
          </a:xfrm>
        </p:spPr>
        <p:txBody>
          <a:bodyPr>
            <a:normAutofit/>
          </a:bodyPr>
          <a:lstStyle>
            <a:lvl1pPr algn="l">
              <a:defRPr sz="398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24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9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9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30017" y="1517227"/>
            <a:ext cx="4471565" cy="1083733"/>
          </a:xfrm>
        </p:spPr>
        <p:txBody>
          <a:bodyPr>
            <a:noAutofit/>
          </a:bodyPr>
          <a:lstStyle>
            <a:lvl1pPr>
              <a:defRPr sz="4266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730017" y="2926080"/>
            <a:ext cx="4471565" cy="54186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4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512" y="510260"/>
            <a:ext cx="12064870" cy="88053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1447" y="1860411"/>
            <a:ext cx="5868833" cy="712329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600354" y="1860409"/>
            <a:ext cx="5870916" cy="345214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600354" y="5529301"/>
            <a:ext cx="5870916" cy="3454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6327" y="9385585"/>
            <a:ext cx="339708" cy="1738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92D750-A3F9-43BC-B0B0-431C70CA2DF6}" type="slidenum">
              <a:rPr lang="en-GB" altLang="en-GB">
                <a:solidFill>
                  <a:srgbClr val="091D5D"/>
                </a:solidFill>
              </a:rPr>
              <a:pPr/>
              <a:t>‹nº›</a:t>
            </a:fld>
            <a:endParaRPr lang="en-GB" altLang="en-GB">
              <a:solidFill>
                <a:srgbClr val="091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61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1" r:id="rId2"/>
    <p:sldLayoutId id="2147483670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ransition spd="med"/>
  <p:hf hd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62DA-AB56-4E68-962C-8E5EBDB54C6A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0000" y="1193196"/>
            <a:ext cx="8657771" cy="755046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e Perspectivas da CCEE para o Setor Elétrico</a:t>
            </a:r>
            <a:b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Internacional Bolsa de Energia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1270000" y="4338917"/>
            <a:ext cx="5615992" cy="190879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Ary pinto</a:t>
            </a:r>
          </a:p>
          <a:p>
            <a:r>
              <a:rPr lang="pt-BR" b="0" cap="none" dirty="0" smtClean="0"/>
              <a:t>Conselheiro	</a:t>
            </a:r>
          </a:p>
          <a:p>
            <a:endParaRPr lang="pt-BR" b="0" cap="none" dirty="0"/>
          </a:p>
          <a:p>
            <a:r>
              <a:rPr lang="pt-BR" b="0" cap="none" dirty="0" smtClean="0"/>
              <a:t>28/02/2019</a:t>
            </a:r>
            <a:endParaRPr lang="pt-BR" b="0" cap="none" dirty="0"/>
          </a:p>
        </p:txBody>
      </p:sp>
    </p:spTree>
    <p:extLst>
      <p:ext uri="{BB962C8B-B14F-4D97-AF65-F5344CB8AC3E}">
        <p14:creationId xmlns:p14="http://schemas.microsoft.com/office/powerpoint/2010/main" val="1949427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de Energia Elétrica</a:t>
            </a:r>
            <a:endParaRPr lang="pt-BR" dirty="0"/>
          </a:p>
        </p:txBody>
      </p:sp>
      <p:grpSp>
        <p:nvGrpSpPr>
          <p:cNvPr id="116" name="Agrupar 115"/>
          <p:cNvGrpSpPr/>
          <p:nvPr/>
        </p:nvGrpSpPr>
        <p:grpSpPr>
          <a:xfrm>
            <a:off x="618066" y="1669593"/>
            <a:ext cx="11925088" cy="5366704"/>
            <a:chOff x="758964" y="1221723"/>
            <a:chExt cx="8160256" cy="3672397"/>
          </a:xfrm>
        </p:grpSpPr>
        <p:graphicFrame>
          <p:nvGraphicFramePr>
            <p:cNvPr id="60" name="Gráfico 59"/>
            <p:cNvGraphicFramePr/>
            <p:nvPr>
              <p:extLst>
                <p:ext uri="{D42A27DB-BD31-4B8C-83A1-F6EECF244321}">
                  <p14:modId xmlns:p14="http://schemas.microsoft.com/office/powerpoint/2010/main" val="1385049881"/>
                </p:ext>
              </p:extLst>
            </p:nvPr>
          </p:nvGraphicFramePr>
          <p:xfrm>
            <a:off x="758964" y="1631816"/>
            <a:ext cx="2111896" cy="2968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1" name="Gráfico 60"/>
            <p:cNvGraphicFramePr/>
            <p:nvPr>
              <p:extLst>
                <p:ext uri="{D42A27DB-BD31-4B8C-83A1-F6EECF244321}">
                  <p14:modId xmlns:p14="http://schemas.microsoft.com/office/powerpoint/2010/main" val="2122362345"/>
                </p:ext>
              </p:extLst>
            </p:nvPr>
          </p:nvGraphicFramePr>
          <p:xfrm>
            <a:off x="2775188" y="1631816"/>
            <a:ext cx="2111896" cy="2968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2" name="Gráfico 61"/>
            <p:cNvGraphicFramePr/>
            <p:nvPr>
              <p:extLst>
                <p:ext uri="{D42A27DB-BD31-4B8C-83A1-F6EECF244321}">
                  <p14:modId xmlns:p14="http://schemas.microsoft.com/office/powerpoint/2010/main" val="1600358009"/>
                </p:ext>
              </p:extLst>
            </p:nvPr>
          </p:nvGraphicFramePr>
          <p:xfrm>
            <a:off x="4788024" y="1628800"/>
            <a:ext cx="2111896" cy="2968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3" name="Gráfico 62"/>
            <p:cNvGraphicFramePr/>
            <p:nvPr>
              <p:extLst>
                <p:ext uri="{D42A27DB-BD31-4B8C-83A1-F6EECF244321}">
                  <p14:modId xmlns:p14="http://schemas.microsoft.com/office/powerpoint/2010/main" val="2134697358"/>
                </p:ext>
              </p:extLst>
            </p:nvPr>
          </p:nvGraphicFramePr>
          <p:xfrm>
            <a:off x="6807324" y="1628800"/>
            <a:ext cx="2111896" cy="2968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4" name="CaixaDeTexto 63"/>
            <p:cNvSpPr txBox="1"/>
            <p:nvPr/>
          </p:nvSpPr>
          <p:spPr>
            <a:xfrm>
              <a:off x="7969965" y="4475127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002060"/>
                  </a:solidFill>
                  <a:latin typeface="Calibri"/>
                </a:rPr>
                <a:t>44.156</a:t>
              </a:r>
              <a:endParaRPr lang="pt-BR" sz="20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4859675" y="1557572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18.313</a:t>
              </a:r>
              <a:endParaRPr lang="pt-BR" sz="20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7467894" y="2901182"/>
              <a:ext cx="817428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70C0"/>
                  </a:solidFill>
                  <a:latin typeface="Calibri"/>
                </a:rPr>
                <a:t>63.236</a:t>
              </a:r>
              <a:endParaRPr lang="pt-BR" sz="2800" b="1" kern="1200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5884357" y="4483906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002060"/>
                  </a:solidFill>
                  <a:latin typeface="Calibri"/>
                </a:rPr>
                <a:t>44.010</a:t>
              </a:r>
              <a:endParaRPr lang="pt-BR" sz="20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6807324" y="1561884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19.080</a:t>
              </a:r>
              <a:endParaRPr lang="pt-BR" sz="20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5441666" y="2901455"/>
              <a:ext cx="817428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70C0"/>
                  </a:solidFill>
                  <a:latin typeface="Calibri"/>
                </a:rPr>
                <a:t>62.323</a:t>
              </a:r>
              <a:endParaRPr lang="pt-BR" sz="2800" b="1" kern="1200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3913268" y="4475128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002060"/>
                  </a:solidFill>
                  <a:latin typeface="Calibri"/>
                </a:rPr>
                <a:t>45.852</a:t>
              </a:r>
              <a:endParaRPr lang="pt-BR" sz="20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2858808" y="1567083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15.685</a:t>
              </a:r>
              <a:endParaRPr lang="pt-BR" sz="20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3423902" y="2901455"/>
              <a:ext cx="817428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70C0"/>
                  </a:solidFill>
                  <a:latin typeface="Calibri"/>
                </a:rPr>
                <a:t>61.537</a:t>
              </a:r>
              <a:endParaRPr lang="pt-BR" sz="2800" b="1" kern="1200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1934790" y="4481144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002060"/>
                  </a:solidFill>
                  <a:latin typeface="Calibri"/>
                </a:rPr>
                <a:t>46.762</a:t>
              </a:r>
              <a:endParaRPr lang="pt-BR" sz="20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800225" y="1571241"/>
              <a:ext cx="614497" cy="273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0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14.581</a:t>
              </a:r>
              <a:endParaRPr lang="pt-BR" sz="20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1398414" y="2902013"/>
              <a:ext cx="817428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70C0"/>
                  </a:solidFill>
                  <a:latin typeface="Calibri"/>
                </a:rPr>
                <a:t>61.343</a:t>
              </a:r>
              <a:endParaRPr lang="pt-BR" sz="2800" b="1" kern="1200" dirty="0">
                <a:solidFill>
                  <a:srgbClr val="0070C0"/>
                </a:solidFill>
                <a:latin typeface="Calibri"/>
              </a:endParaRPr>
            </a:p>
          </p:txBody>
        </p:sp>
        <p:cxnSp>
          <p:nvCxnSpPr>
            <p:cNvPr id="76" name="Conector reto 75"/>
            <p:cNvCxnSpPr/>
            <p:nvPr/>
          </p:nvCxnSpPr>
          <p:spPr>
            <a:xfrm>
              <a:off x="1756906" y="3992180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77" name="Conector reto 76"/>
            <p:cNvCxnSpPr/>
            <p:nvPr/>
          </p:nvCxnSpPr>
          <p:spPr>
            <a:xfrm flipV="1">
              <a:off x="1749212" y="4491002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78" name="CaixaDeTexto 77"/>
            <p:cNvSpPr txBox="1"/>
            <p:nvPr/>
          </p:nvSpPr>
          <p:spPr>
            <a:xfrm>
              <a:off x="1874211" y="4169649"/>
              <a:ext cx="74393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2060"/>
                  </a:solidFill>
                  <a:latin typeface="Calibri"/>
                </a:rPr>
                <a:t>76,3%</a:t>
              </a:r>
              <a:endParaRPr lang="pt-BR" sz="2800" b="1" kern="1200" dirty="0">
                <a:solidFill>
                  <a:srgbClr val="002060"/>
                </a:solidFill>
                <a:latin typeface="Calibri"/>
              </a:endParaRPr>
            </a:p>
          </p:txBody>
        </p:sp>
        <p:cxnSp>
          <p:nvCxnSpPr>
            <p:cNvPr id="79" name="Conector reto 78"/>
            <p:cNvCxnSpPr/>
            <p:nvPr/>
          </p:nvCxnSpPr>
          <p:spPr>
            <a:xfrm>
              <a:off x="1688542" y="1852846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0" name="Conector reto 79"/>
            <p:cNvCxnSpPr/>
            <p:nvPr/>
          </p:nvCxnSpPr>
          <p:spPr>
            <a:xfrm flipV="1">
              <a:off x="907202" y="1858292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81" name="CaixaDeTexto 80"/>
            <p:cNvSpPr txBox="1"/>
            <p:nvPr/>
          </p:nvSpPr>
          <p:spPr>
            <a:xfrm>
              <a:off x="798703" y="1822366"/>
              <a:ext cx="74393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23,7%</a:t>
              </a:r>
              <a:endParaRPr lang="pt-BR" sz="2800" b="1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1926714" y="4698424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002060"/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1324550" y="1650376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462022" y="3161900"/>
              <a:ext cx="734062" cy="21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400" kern="1200" dirty="0" smtClean="0">
                  <a:solidFill>
                    <a:srgbClr val="0070C0"/>
                  </a:solidFill>
                  <a:latin typeface="Calibri"/>
                </a:rPr>
                <a:t>MW médios</a:t>
              </a:r>
              <a:endParaRPr lang="pt-BR" sz="1400" kern="1200" dirty="0">
                <a:solidFill>
                  <a:srgbClr val="0070C0"/>
                </a:solidFill>
                <a:latin typeface="Calibri"/>
              </a:endParaRPr>
            </a:p>
          </p:txBody>
        </p:sp>
        <p:cxnSp>
          <p:nvCxnSpPr>
            <p:cNvPr id="85" name="Conector reto 84"/>
            <p:cNvCxnSpPr/>
            <p:nvPr/>
          </p:nvCxnSpPr>
          <p:spPr>
            <a:xfrm>
              <a:off x="3736573" y="1843127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6" name="Conector reto 85"/>
            <p:cNvCxnSpPr/>
            <p:nvPr/>
          </p:nvCxnSpPr>
          <p:spPr>
            <a:xfrm flipV="1">
              <a:off x="2955233" y="1849843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87" name="CaixaDeTexto 86"/>
            <p:cNvSpPr txBox="1"/>
            <p:nvPr/>
          </p:nvSpPr>
          <p:spPr>
            <a:xfrm>
              <a:off x="3385784" y="1634105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cxnSp>
          <p:nvCxnSpPr>
            <p:cNvPr id="88" name="Conector reto 87"/>
            <p:cNvCxnSpPr/>
            <p:nvPr/>
          </p:nvCxnSpPr>
          <p:spPr>
            <a:xfrm>
              <a:off x="5749949" y="1838819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9" name="Conector reto 88"/>
            <p:cNvCxnSpPr/>
            <p:nvPr/>
          </p:nvCxnSpPr>
          <p:spPr>
            <a:xfrm flipV="1">
              <a:off x="4968609" y="1845535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90" name="CaixaDeTexto 89"/>
            <p:cNvSpPr txBox="1"/>
            <p:nvPr/>
          </p:nvSpPr>
          <p:spPr>
            <a:xfrm>
              <a:off x="5372842" y="1627075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91" name="CaixaDeTexto 90"/>
            <p:cNvSpPr txBox="1"/>
            <p:nvPr/>
          </p:nvSpPr>
          <p:spPr>
            <a:xfrm>
              <a:off x="2855554" y="1817115"/>
              <a:ext cx="74393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25,5%</a:t>
              </a:r>
              <a:endParaRPr lang="pt-BR" sz="2800" b="1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4874174" y="1817115"/>
              <a:ext cx="74393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29,3%</a:t>
              </a:r>
              <a:endParaRPr lang="pt-BR" sz="2800" b="1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cxnSp>
          <p:nvCxnSpPr>
            <p:cNvPr id="93" name="Conector reto 92"/>
            <p:cNvCxnSpPr/>
            <p:nvPr/>
          </p:nvCxnSpPr>
          <p:spPr>
            <a:xfrm>
              <a:off x="7702150" y="1833166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4" name="Conector reto 93"/>
            <p:cNvCxnSpPr/>
            <p:nvPr/>
          </p:nvCxnSpPr>
          <p:spPr>
            <a:xfrm flipV="1">
              <a:off x="6920810" y="1839882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95" name="CaixaDeTexto 94"/>
            <p:cNvSpPr txBox="1"/>
            <p:nvPr/>
          </p:nvSpPr>
          <p:spPr>
            <a:xfrm>
              <a:off x="7342305" y="1634105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6816108" y="1822022"/>
              <a:ext cx="55526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30%</a:t>
              </a:r>
              <a:endParaRPr lang="pt-BR" sz="2800" b="1" kern="1200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3476818" y="3161900"/>
              <a:ext cx="734062" cy="21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400" kern="1200" dirty="0" smtClean="0">
                  <a:solidFill>
                    <a:srgbClr val="0070C0"/>
                  </a:solidFill>
                  <a:latin typeface="Calibri"/>
                </a:rPr>
                <a:t>MW médios</a:t>
              </a:r>
              <a:endParaRPr lang="pt-BR" sz="1400" kern="1200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5493041" y="3155915"/>
              <a:ext cx="734062" cy="21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400" kern="1200" dirty="0" smtClean="0">
                  <a:solidFill>
                    <a:srgbClr val="0070C0"/>
                  </a:solidFill>
                  <a:latin typeface="Calibri"/>
                </a:rPr>
                <a:t>MW médios</a:t>
              </a:r>
              <a:endParaRPr lang="pt-BR" sz="1400" kern="1200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7533973" y="3158852"/>
              <a:ext cx="734062" cy="21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400" kern="1200" dirty="0" smtClean="0">
                  <a:solidFill>
                    <a:srgbClr val="0070C0"/>
                  </a:solidFill>
                  <a:latin typeface="Calibri"/>
                </a:rPr>
                <a:t>MW médios</a:t>
              </a:r>
              <a:endParaRPr lang="pt-BR" sz="1400" kern="1200" dirty="0">
                <a:solidFill>
                  <a:srgbClr val="0070C0"/>
                </a:solidFill>
                <a:latin typeface="Calibri"/>
              </a:endParaRPr>
            </a:p>
          </p:txBody>
        </p:sp>
        <p:cxnSp>
          <p:nvCxnSpPr>
            <p:cNvPr id="100" name="Conector reto 99"/>
            <p:cNvCxnSpPr/>
            <p:nvPr/>
          </p:nvCxnSpPr>
          <p:spPr>
            <a:xfrm>
              <a:off x="3715535" y="3982322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01" name="Conector reto 100"/>
            <p:cNvCxnSpPr/>
            <p:nvPr/>
          </p:nvCxnSpPr>
          <p:spPr>
            <a:xfrm flipV="1">
              <a:off x="3707841" y="4481144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>
            <a:xfrm>
              <a:off x="5699662" y="3976306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>
            <a:xfrm flipV="1">
              <a:off x="5691968" y="4475128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>
            <a:xfrm>
              <a:off x="7765876" y="3981798"/>
              <a:ext cx="0" cy="5040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>
            <a:xfrm flipV="1">
              <a:off x="7758182" y="4480620"/>
              <a:ext cx="789637" cy="934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106" name="CaixaDeTexto 105"/>
            <p:cNvSpPr txBox="1"/>
            <p:nvPr/>
          </p:nvSpPr>
          <p:spPr>
            <a:xfrm>
              <a:off x="3901838" y="4703432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002060"/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5866831" y="4704572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002060"/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7966759" y="4695876"/>
              <a:ext cx="647405" cy="18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1200" kern="1200" dirty="0" smtClean="0">
                  <a:solidFill>
                    <a:srgbClr val="002060"/>
                  </a:solidFill>
                  <a:latin typeface="Calibri"/>
                </a:rPr>
                <a:t>MW médios</a:t>
              </a:r>
              <a:endParaRPr lang="pt-BR" sz="1200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3843878" y="4162714"/>
              <a:ext cx="74393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2060"/>
                  </a:solidFill>
                  <a:latin typeface="Calibri"/>
                </a:rPr>
                <a:t>74,5%</a:t>
              </a:r>
              <a:endParaRPr lang="pt-BR" sz="2800" b="1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5836130" y="4159902"/>
              <a:ext cx="74393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2060"/>
                  </a:solidFill>
                  <a:latin typeface="Calibri"/>
                </a:rPr>
                <a:t>70,7%</a:t>
              </a:r>
              <a:endParaRPr lang="pt-BR" sz="2800" b="1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8081394" y="4169649"/>
              <a:ext cx="555264" cy="35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pt-BR" sz="2800" b="1" kern="1200" dirty="0" smtClean="0">
                  <a:solidFill>
                    <a:srgbClr val="002060"/>
                  </a:solidFill>
                  <a:latin typeface="Calibri"/>
                </a:rPr>
                <a:t>70%</a:t>
              </a:r>
              <a:endParaRPr lang="pt-BR" sz="2800" b="1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12" name="Retângulo 111"/>
            <p:cNvSpPr/>
            <p:nvPr/>
          </p:nvSpPr>
          <p:spPr>
            <a:xfrm>
              <a:off x="895772" y="1227822"/>
              <a:ext cx="1110166" cy="28803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113" name="Retângulo 112"/>
            <p:cNvSpPr/>
            <p:nvPr/>
          </p:nvSpPr>
          <p:spPr>
            <a:xfrm>
              <a:off x="2791672" y="1221723"/>
              <a:ext cx="1110166" cy="28803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114" name="Retângulo 113"/>
            <p:cNvSpPr/>
            <p:nvPr/>
          </p:nvSpPr>
          <p:spPr>
            <a:xfrm>
              <a:off x="4899994" y="1221723"/>
              <a:ext cx="1110166" cy="28803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115" name="Retângulo 114"/>
            <p:cNvSpPr/>
            <p:nvPr/>
          </p:nvSpPr>
          <p:spPr>
            <a:xfrm>
              <a:off x="6827360" y="1229092"/>
              <a:ext cx="1110166" cy="28803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117" name="CaixaDeTexto 116"/>
          <p:cNvSpPr txBox="1"/>
          <p:nvPr/>
        </p:nvSpPr>
        <p:spPr>
          <a:xfrm>
            <a:off x="638442" y="8032413"/>
            <a:ext cx="111499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</a:rPr>
              <a:t>O mercado livre apresenta tendência de crescimento e </a:t>
            </a: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potencial de expansão de até 46% do consumo do 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mercado</a:t>
            </a:r>
            <a:r>
              <a:rPr 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(a regulamentação atual permite ampliar até os consumidores de baixa tensão no futuro)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12505" y="7345680"/>
            <a:ext cx="227135" cy="22860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7309131" y="7345680"/>
            <a:ext cx="227135" cy="22860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6840" y="7261700"/>
            <a:ext cx="202459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Mercado regulado</a:t>
            </a:r>
            <a:endParaRPr kumimoji="0" lang="pt-B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7635023" y="7261700"/>
            <a:ext cx="155170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Mercado livre</a:t>
            </a:r>
            <a:endParaRPr kumimoji="0" lang="pt-B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33836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Livre de Energia Elétrica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145220"/>
              </p:ext>
            </p:extLst>
          </p:nvPr>
        </p:nvGraphicFramePr>
        <p:xfrm>
          <a:off x="982074" y="839244"/>
          <a:ext cx="11819525" cy="857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-1" y="1503123"/>
            <a:ext cx="3432132" cy="1878904"/>
          </a:xfrm>
          <a:prstGeom prst="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" y="3926118"/>
            <a:ext cx="3432132" cy="1351192"/>
          </a:xfrm>
          <a:prstGeom prst="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1266" y="1503123"/>
            <a:ext cx="139140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272</a:t>
            </a:r>
            <a:endParaRPr kumimoji="0" lang="pt-BR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6731" y="2385416"/>
            <a:ext cx="23580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comercializadoras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0865" y="3863743"/>
            <a:ext cx="96180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13</a:t>
            </a:r>
            <a:endParaRPr kumimoji="0" lang="pt-BR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0666" y="4746036"/>
            <a:ext cx="27315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arejistas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habilitados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1" name="Seta para Baixo 10"/>
          <p:cNvSpPr/>
          <p:nvPr/>
        </p:nvSpPr>
        <p:spPr>
          <a:xfrm rot="10800000">
            <a:off x="3037561" y="1688496"/>
            <a:ext cx="789140" cy="1508157"/>
          </a:xfrm>
          <a:prstGeom prst="downArrow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71484" y="2252046"/>
            <a:ext cx="179749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24%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de crescimento</a:t>
            </a:r>
            <a:r>
              <a:rPr kumimoji="0" lang="pt-BR" sz="20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no último ano</a:t>
            </a:r>
            <a:endParaRPr kumimoji="0" lang="pt-BR" sz="2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93970" y="959384"/>
            <a:ext cx="5567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</a:rPr>
              <a:t>Nos últimos </a:t>
            </a: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quatro anos</a:t>
            </a: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</a:rPr>
              <a:t>, o número de consumidores que optaram pelo mercado livre triplicou</a:t>
            </a:r>
            <a:endParaRPr lang="pt-BR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2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4030244-EE4D-4F2D-9075-5279FB2C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92200" y="1555750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092200" y="2936195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092200" y="4316640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092200" y="5697085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3786" y="1686339"/>
            <a:ext cx="532357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Siste</a:t>
            </a:r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 Elétrico Brasileiro e a CCEE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21170" y="3062178"/>
            <a:ext cx="526746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Mercado Livre de Energia Elétrica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548853" y="4430900"/>
            <a:ext cx="72776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Garantias Financeiras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e a segurança de mercado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576685" y="5811345"/>
            <a:ext cx="31915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Considerações Finais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0281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25982B91-72C8-4F75-B639-8D563CDCF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37" y="635000"/>
            <a:ext cx="8837726" cy="88182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5E443B6-17B3-4DDC-99B0-0FC26605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Mecanismos vigentes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493A986-0D21-42C0-8F05-60D06ED18C6E}"/>
              </a:ext>
            </a:extLst>
          </p:cNvPr>
          <p:cNvSpPr/>
          <p:nvPr/>
        </p:nvSpPr>
        <p:spPr>
          <a:xfrm>
            <a:off x="6767844" y="1781384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 622/14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6713C6F-A71B-4365-9F88-DC45B2213DE7}"/>
              </a:ext>
            </a:extLst>
          </p:cNvPr>
          <p:cNvSpPr/>
          <p:nvPr/>
        </p:nvSpPr>
        <p:spPr>
          <a:xfrm>
            <a:off x="5410483" y="2511898"/>
            <a:ext cx="4636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de Garantias Financeiras </a:t>
            </a:r>
            <a:b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14 a 20 dias antes da liquidação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7AF584E-A0A1-42F5-BB70-A74432C9B311}"/>
              </a:ext>
            </a:extLst>
          </p:cNvPr>
          <p:cNvSpPr/>
          <p:nvPr/>
        </p:nvSpPr>
        <p:spPr>
          <a:xfrm>
            <a:off x="5410483" y="3280676"/>
            <a:ext cx="385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Verificada a falta de lastro, a CCEE reduz os montantes dos contratos de venda/cessão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B5DE950-9A2F-46F5-BC0D-8B08568083F2}"/>
              </a:ext>
            </a:extLst>
          </p:cNvPr>
          <p:cNvSpPr/>
          <p:nvPr/>
        </p:nvSpPr>
        <p:spPr>
          <a:xfrm>
            <a:off x="7612787" y="4856328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5.163/04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B53D016-8508-4FC1-B6D3-F415C50AC9C0}"/>
              </a:ext>
            </a:extLst>
          </p:cNvPr>
          <p:cNvSpPr/>
          <p:nvPr/>
        </p:nvSpPr>
        <p:spPr>
          <a:xfrm>
            <a:off x="7338574" y="5400758"/>
            <a:ext cx="325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falta de lastro, considerada a média móvel dos 12 meses anteriores, causa incidência de penalidade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8F213F2-6876-40A7-B1C3-2A3D817A8F74}"/>
              </a:ext>
            </a:extLst>
          </p:cNvPr>
          <p:cNvSpPr/>
          <p:nvPr/>
        </p:nvSpPr>
        <p:spPr>
          <a:xfrm>
            <a:off x="5648688" y="6139421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 545/13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7988358-ACCE-451D-A457-741139EFCF60}"/>
              </a:ext>
            </a:extLst>
          </p:cNvPr>
          <p:cNvSpPr/>
          <p:nvPr/>
        </p:nvSpPr>
        <p:spPr>
          <a:xfrm>
            <a:off x="3398982" y="6622115"/>
            <a:ext cx="38561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inadimplência de qualquer liquidação financeira causa: (i) o bloqueio do acesso direto ao CliqCCEE; 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 início de procedimento de desligamento por descumprimento de obrigação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EBA5C97-697C-46BA-ADD2-804724BFDA46}"/>
              </a:ext>
            </a:extLst>
          </p:cNvPr>
          <p:cNvSpPr/>
          <p:nvPr/>
        </p:nvSpPr>
        <p:spPr>
          <a:xfrm>
            <a:off x="3468540" y="2369565"/>
            <a:ext cx="193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552/02 e REN 545/13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FE16194-873B-407B-87DA-6248A6754E19}"/>
              </a:ext>
            </a:extLst>
          </p:cNvPr>
          <p:cNvSpPr/>
          <p:nvPr/>
        </p:nvSpPr>
        <p:spPr>
          <a:xfrm>
            <a:off x="2536598" y="3170687"/>
            <a:ext cx="28586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inadimplência corrente é rateada mensalmente pelos credores e, com o desligamento do inadimplente, entre todos os agentes por votos (além da rescisão contratual – bilateral)</a:t>
            </a:r>
          </a:p>
        </p:txBody>
      </p:sp>
    </p:spTree>
    <p:extLst>
      <p:ext uri="{BB962C8B-B14F-4D97-AF65-F5344CB8AC3E}">
        <p14:creationId xmlns:p14="http://schemas.microsoft.com/office/powerpoint/2010/main" val="2348860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B82C0A9-DC6C-4B99-B87D-ECCC1F3F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Desenho </a:t>
            </a:r>
            <a:r>
              <a:rPr lang="pt-BR" dirty="0" smtClean="0"/>
              <a:t>original do </a:t>
            </a:r>
            <a:r>
              <a:rPr lang="pt-BR" dirty="0"/>
              <a:t>modelo vigente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E74C6AC-E613-406A-A84C-32B4054F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8" y="1178992"/>
            <a:ext cx="7413015" cy="80065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8D21C0E-CB4F-4B47-BFA9-CC3F298FFD16}"/>
              </a:ext>
            </a:extLst>
          </p:cNvPr>
          <p:cNvSpPr/>
          <p:nvPr/>
        </p:nvSpPr>
        <p:spPr>
          <a:xfrm>
            <a:off x="6572414" y="1818091"/>
            <a:ext cx="425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justes de registro de contratos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2AD9C4E-7AF3-4671-B428-75211C86D6D1}"/>
              </a:ext>
            </a:extLst>
          </p:cNvPr>
          <p:cNvSpPr/>
          <p:nvPr/>
        </p:nvSpPr>
        <p:spPr>
          <a:xfrm>
            <a:off x="6584854" y="2221182"/>
            <a:ext cx="5101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Implementado pelas REN 531/12 e REN 622/14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4ACDCA1-84BA-4116-8053-83A04CA961CC}"/>
              </a:ext>
            </a:extLst>
          </p:cNvPr>
          <p:cNvSpPr txBox="1"/>
          <p:nvPr/>
        </p:nvSpPr>
        <p:spPr>
          <a:xfrm>
            <a:off x="6572414" y="1243849"/>
            <a:ext cx="32204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Medidas Preventivas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071DE61-6A61-486A-9CA8-62BE2356EAA8}"/>
              </a:ext>
            </a:extLst>
          </p:cNvPr>
          <p:cNvSpPr txBox="1"/>
          <p:nvPr/>
        </p:nvSpPr>
        <p:spPr>
          <a:xfrm>
            <a:off x="7635613" y="3165284"/>
            <a:ext cx="328216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Bancos Garantidores e Limite Operacional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685EB2D8-0E51-461A-92A2-6A4881448922}"/>
              </a:ext>
            </a:extLst>
          </p:cNvPr>
          <p:cNvSpPr/>
          <p:nvPr/>
        </p:nvSpPr>
        <p:spPr>
          <a:xfrm>
            <a:off x="7566690" y="4147854"/>
            <a:ext cx="525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implementado – substituído pelo corte em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cadeia 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cadastro positivo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1CBF132C-CEF0-415F-BF08-B179850BE184}"/>
              </a:ext>
            </a:extLst>
          </p:cNvPr>
          <p:cNvSpPr/>
          <p:nvPr/>
        </p:nvSpPr>
        <p:spPr>
          <a:xfrm>
            <a:off x="7582901" y="4903869"/>
            <a:ext cx="3969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Em discussão nas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42/14 e 43/14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D479F89-D551-47D7-AAD1-2DD1C974B4D6}"/>
              </a:ext>
            </a:extLst>
          </p:cNvPr>
          <p:cNvSpPr txBox="1"/>
          <p:nvPr/>
        </p:nvSpPr>
        <p:spPr>
          <a:xfrm>
            <a:off x="7622549" y="5744484"/>
            <a:ext cx="32821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Conta Garantidora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92992057-F60F-477F-88C0-CB1EC1EA2946}"/>
              </a:ext>
            </a:extLst>
          </p:cNvPr>
          <p:cNvSpPr/>
          <p:nvPr/>
        </p:nvSpPr>
        <p:spPr>
          <a:xfrm>
            <a:off x="7569837" y="6224176"/>
            <a:ext cx="555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Assegurar pagamento de inadimplências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CBEFD099-37D1-496F-B22D-75FB04E3F15D}"/>
              </a:ext>
            </a:extLst>
          </p:cNvPr>
          <p:cNvSpPr/>
          <p:nvPr/>
        </p:nvSpPr>
        <p:spPr>
          <a:xfrm>
            <a:off x="7566690" y="6654385"/>
            <a:ext cx="2188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Não implementada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740458D4-8AD6-48D9-AEB3-7FAC42C942D5}"/>
              </a:ext>
            </a:extLst>
          </p:cNvPr>
          <p:cNvSpPr txBox="1"/>
          <p:nvPr/>
        </p:nvSpPr>
        <p:spPr>
          <a:xfrm>
            <a:off x="6608136" y="7587285"/>
            <a:ext cx="32821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Loss</a:t>
            </a: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Sharing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7EE54CA4-6917-49C4-B919-FCDC5DC6D172}"/>
              </a:ext>
            </a:extLst>
          </p:cNvPr>
          <p:cNvSpPr/>
          <p:nvPr/>
        </p:nvSpPr>
        <p:spPr>
          <a:xfrm>
            <a:off x="6555425" y="8066977"/>
            <a:ext cx="602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Deveria suportar apenas eventuais resquícios após os três estágios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1DF2A6C-A6C4-419F-A642-9BD36BDEF875}"/>
              </a:ext>
            </a:extLst>
          </p:cNvPr>
          <p:cNvSpPr txBox="1"/>
          <p:nvPr/>
        </p:nvSpPr>
        <p:spPr>
          <a:xfrm>
            <a:off x="4712546" y="958124"/>
            <a:ext cx="1872308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38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Webdings" panose="05030102010509060703" pitchFamily="18" charset="2"/>
                <a:sym typeface="Helvetica Light"/>
              </a:rPr>
              <a:t>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DC265E73-0B50-419B-8B54-575661325D55}"/>
              </a:ext>
            </a:extLst>
          </p:cNvPr>
          <p:cNvSpPr txBox="1"/>
          <p:nvPr/>
        </p:nvSpPr>
        <p:spPr>
          <a:xfrm>
            <a:off x="6289939" y="3296880"/>
            <a:ext cx="63639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lgerian" panose="04020705040A02060702" pitchFamily="82" charset="0"/>
                <a:sym typeface="Helvetica Light"/>
              </a:rPr>
              <a:t>?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207BD217-3829-456D-9F35-343E57B15017}"/>
              </a:ext>
            </a:extLst>
          </p:cNvPr>
          <p:cNvSpPr txBox="1"/>
          <p:nvPr/>
        </p:nvSpPr>
        <p:spPr>
          <a:xfrm>
            <a:off x="6296426" y="5379001"/>
            <a:ext cx="63639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lgerian" panose="04020705040A02060702" pitchFamily="82" charset="0"/>
                <a:sym typeface="Helvetica Light"/>
              </a:rPr>
              <a:t>?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C2C32CB0-6E32-4002-B2CA-7EBDD85900D6}"/>
              </a:ext>
            </a:extLst>
          </p:cNvPr>
          <p:cNvSpPr txBox="1"/>
          <p:nvPr/>
        </p:nvSpPr>
        <p:spPr>
          <a:xfrm>
            <a:off x="5352028" y="7214039"/>
            <a:ext cx="50013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lgerian" panose="04020705040A02060702" pitchFamily="82" charset="0"/>
                <a:sym typeface="Helvetica Light"/>
              </a:rPr>
              <a:t>!</a:t>
            </a:r>
            <a:endParaRPr kumimoji="0" lang="pt-BR" sz="96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lgerian" panose="04020705040A02060702" pitchFamily="8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37717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F3B69E4-BC49-429F-BC09-050F10A2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</a:t>
            </a:r>
            <a:r>
              <a:rPr lang="pt-BR" dirty="0" smtClean="0"/>
              <a:t>Ajuste de Contratos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6251E5E-C7C4-47E8-A566-25DB1363C987}"/>
              </a:ext>
            </a:extLst>
          </p:cNvPr>
          <p:cNvSpPr/>
          <p:nvPr/>
        </p:nvSpPr>
        <p:spPr>
          <a:xfrm>
            <a:off x="636845" y="1433608"/>
            <a:ext cx="671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2400" b="1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 de contrato ocorre </a:t>
            </a:r>
            <a:r>
              <a:rPr lang="pt-BR" sz="2400" b="1" dirty="0" smtClean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o agente não realizada o aporte </a:t>
            </a:r>
            <a:r>
              <a:rPr lang="pt-BR" sz="2400" b="1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Garantia </a:t>
            </a:r>
            <a:r>
              <a:rPr lang="pt-BR" sz="2400" b="1" dirty="0" smtClean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Financeira calculada</a:t>
            </a:r>
            <a:endParaRPr lang="pt-BR" sz="2400" b="1" dirty="0">
              <a:solidFill>
                <a:srgbClr val="08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66BE858-8EAB-4CB7-82F4-06F3639DC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4" y="1280890"/>
            <a:ext cx="315864" cy="76709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EEF5A468-49CC-4C2F-9B95-0564C24B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46" y="635000"/>
            <a:ext cx="5469254" cy="91186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61292" y="3669320"/>
            <a:ext cx="1019908" cy="2110154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56338" y="3141782"/>
            <a:ext cx="1019908" cy="2637692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5692" y="5779474"/>
            <a:ext cx="12311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Compras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30947" y="5779474"/>
            <a:ext cx="10467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V</a:t>
            </a: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endas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61290" y="3138405"/>
            <a:ext cx="1019909" cy="47192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$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92097" y="2996593"/>
            <a:ext cx="312759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$ -</a:t>
            </a: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O agente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deve aportar garantias financeiras para suprir a falta de um requisito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90644" y="6705598"/>
            <a:ext cx="1019908" cy="2110154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685690" y="6178060"/>
            <a:ext cx="1019908" cy="2637692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85044" y="8815752"/>
            <a:ext cx="12311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Compras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660299" y="8815752"/>
            <a:ext cx="10467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V</a:t>
            </a: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endas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290642" y="6174683"/>
            <a:ext cx="1019909" cy="47192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$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12371" y="5779474"/>
            <a:ext cx="610745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72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X</a:t>
            </a:r>
            <a:endParaRPr kumimoji="0" lang="pt-BR" sz="72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685690" y="6174683"/>
            <a:ext cx="1021370" cy="53091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44100" y="6652580"/>
            <a:ext cx="312759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X - </a:t>
            </a: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Caso não aporte a garantia financeira, o contrato é ajustado (corte do contrato) antes da liquidação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13115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41A1FE5-2AB0-4ECA-814C-5BAD638C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Discussões regulatórias e legais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FE7F1B7-8F79-4BC6-AC57-CBCB5970B138}"/>
              </a:ext>
            </a:extLst>
          </p:cNvPr>
          <p:cNvSpPr/>
          <p:nvPr/>
        </p:nvSpPr>
        <p:spPr>
          <a:xfrm>
            <a:off x="841533" y="2843937"/>
            <a:ext cx="547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em Cadeia e Cadastro Positivo -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Audiências Públicas de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2016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ainda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abertas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56C5DF1-E30A-4EFE-A92C-2E64A5D01229}"/>
              </a:ext>
            </a:extLst>
          </p:cNvPr>
          <p:cNvSpPr/>
          <p:nvPr/>
        </p:nvSpPr>
        <p:spPr>
          <a:xfrm>
            <a:off x="841533" y="4031096"/>
            <a:ext cx="54757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Alteração do rateio da inadimplência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Audiência Pública nº 50/17 propõe ratear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votos (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mais apenas entre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credores),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o objetivo de ampliar rol de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impactados. Ainda em aberto, prevista na Agenda Regulatória 2019-2020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BF4C1E3-2505-421C-BA90-6275A9206F66}"/>
              </a:ext>
            </a:extLst>
          </p:cNvPr>
          <p:cNvSpPr/>
          <p:nvPr/>
        </p:nvSpPr>
        <p:spPr>
          <a:xfrm>
            <a:off x="897518" y="6042713"/>
            <a:ext cx="5419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 33/17 e PL 1917/15 -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Preveem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aporte prévio de recursos (garantia online) e chamada diária.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Estabelecem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prazo para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estudos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pt-BR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clearing</a:t>
            </a:r>
            <a:r>
              <a:rPr lang="pt-B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dezembro/2020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7A360A4-4B95-4027-BE09-D8C2A1E5A815}"/>
              </a:ext>
            </a:extLst>
          </p:cNvPr>
          <p:cNvSpPr/>
          <p:nvPr/>
        </p:nvSpPr>
        <p:spPr>
          <a:xfrm>
            <a:off x="841534" y="1390184"/>
            <a:ext cx="5738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 Operacional Mínimo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Suspenso pelo despacho 2.718/15, após bancos desistirem de participar. Fundo Garantidor também foi descartado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C1F518A1-3D57-4032-96BC-FED6DB2387AC}"/>
              </a:ext>
            </a:extLst>
          </p:cNvPr>
          <p:cNvSpPr/>
          <p:nvPr/>
        </p:nvSpPr>
        <p:spPr>
          <a:xfrm>
            <a:off x="899157" y="7748513"/>
            <a:ext cx="6086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Outras discussões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CCEE estuda melhorias possíveis apenas com alterações regulatórias (mantendo o arcabouço legal vigente)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95920B2-FC51-451F-B09A-C0CF94FD1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1462834"/>
            <a:ext cx="315864" cy="7670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633F16D3-5F4F-4B21-BB64-C48B51CF3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2784725"/>
            <a:ext cx="315864" cy="76709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0A9D031D-C1D1-40F4-8187-34EF15BCB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4092201"/>
            <a:ext cx="315864" cy="76709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33A46883-C79F-42BF-86C6-6B59AF3B8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6042713"/>
            <a:ext cx="315864" cy="7670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2598ACF5-18E1-4450-BA8B-69C02411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7810965"/>
            <a:ext cx="315864" cy="76709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ABAFCDBD-A85E-439F-A91F-57D43B7E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25" y="635000"/>
            <a:ext cx="6317275" cy="91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21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FA3E530-D81E-40D2-A701-8492754B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Propostas de aprimoramentos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893C4CE-7D57-47D2-A7CF-111879D320A6}"/>
              </a:ext>
            </a:extLst>
          </p:cNvPr>
          <p:cNvSpPr txBox="1"/>
          <p:nvPr/>
        </p:nvSpPr>
        <p:spPr>
          <a:xfrm>
            <a:off x="728120" y="1169836"/>
            <a:ext cx="87688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Aprimoramento dos</a:t>
            </a:r>
            <a:r>
              <a:rPr kumimoji="0" lang="pt-BR" sz="24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Contratos </a:t>
            </a: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de Constituição de Garantias - CCGs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F69FEDF-EC18-4BC0-B551-D36ADFCDB5B7}"/>
              </a:ext>
            </a:extLst>
          </p:cNvPr>
          <p:cNvSpPr/>
          <p:nvPr/>
        </p:nvSpPr>
        <p:spPr>
          <a:xfrm>
            <a:off x="1318490" y="2046696"/>
            <a:ext cx="938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há uma obrigatoriedade para que o comprador indique como Conta Centralizadora a sua Conta Corrente, que tem o recebimento direto dos recursos provenientes das tarifas de fornecimento de serviços públicos de distribuição de energia elétrica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AF37381-5054-4582-9EB1-42C285FD841A}"/>
              </a:ext>
            </a:extLst>
          </p:cNvPr>
          <p:cNvSpPr/>
          <p:nvPr/>
        </p:nvSpPr>
        <p:spPr>
          <a:xfrm>
            <a:off x="1318490" y="3441564"/>
            <a:ext cx="9384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 possui diversas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obrigações para os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vendedores, compradores e banco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gestor; entretanto, contrato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prevê mecanismos robustos para penalizações em caso de descumprimento de obrigações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BEC9925-3F0F-44D0-964D-F12487E63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2158113"/>
            <a:ext cx="315864" cy="7670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45D3723-67EC-4191-B1CB-BAE4B2932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3565846"/>
            <a:ext cx="315864" cy="7670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485C21F-03D9-4EEA-B386-8C8285223AB0}"/>
              </a:ext>
            </a:extLst>
          </p:cNvPr>
          <p:cNvSpPr txBox="1"/>
          <p:nvPr/>
        </p:nvSpPr>
        <p:spPr>
          <a:xfrm>
            <a:off x="873592" y="5097095"/>
            <a:ext cx="50334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Diário de Garantias Financeiras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635032F-A3AC-4E3F-8413-5A0755820767}"/>
              </a:ext>
            </a:extLst>
          </p:cNvPr>
          <p:cNvSpPr txBox="1"/>
          <p:nvPr/>
        </p:nvSpPr>
        <p:spPr>
          <a:xfrm>
            <a:off x="1463961" y="5908413"/>
            <a:ext cx="938414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Previsão de fechamento diário de posições mediante aporte de garantias tende a reduzir o risco de inadimplência nas liquidações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6A86CB2-53BC-4938-9CFA-EF15BC391B70}"/>
              </a:ext>
            </a:extLst>
          </p:cNvPr>
          <p:cNvSpPr txBox="1"/>
          <p:nvPr/>
        </p:nvSpPr>
        <p:spPr>
          <a:xfrm>
            <a:off x="1463962" y="6955693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Funciona como estímulo para contratação antecipada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3A8F2AF-6C7B-4CAA-8E16-98DA83753548}"/>
              </a:ext>
            </a:extLst>
          </p:cNvPr>
          <p:cNvSpPr/>
          <p:nvPr/>
        </p:nvSpPr>
        <p:spPr>
          <a:xfrm>
            <a:off x="2806676" y="771069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Recursos: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Garantia Física ou Geração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 de Compra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financeiro</a:t>
            </a:r>
          </a:p>
          <a:p>
            <a:pPr lvl="2" algn="l"/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8CBEA8ED-EED9-4B73-A9A4-6C389B242465}"/>
              </a:ext>
            </a:extLst>
          </p:cNvPr>
          <p:cNvSpPr/>
          <p:nvPr/>
        </p:nvSpPr>
        <p:spPr>
          <a:xfrm>
            <a:off x="7027122" y="77032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Requisitos:</a:t>
            </a:r>
          </a:p>
          <a:p>
            <a:pPr marL="342900" lvl="2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Contratos de Venda</a:t>
            </a:r>
          </a:p>
          <a:p>
            <a:pPr marL="342900" lvl="2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Consumo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6A65124-E747-4746-865F-D6FF3D469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" y="5897294"/>
            <a:ext cx="315864" cy="7670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8E014726-2BEF-4A76-85C5-A2ABF8F42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" y="6944540"/>
            <a:ext cx="315864" cy="7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73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7EFC0D9-6B2B-4159-838F-C70B0300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Propostas de aprimoramentos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FC28CAA-C08D-4F8F-BD57-45CF5D0D8327}"/>
              </a:ext>
            </a:extLst>
          </p:cNvPr>
          <p:cNvSpPr txBox="1"/>
          <p:nvPr/>
        </p:nvSpPr>
        <p:spPr>
          <a:xfrm>
            <a:off x="871246" y="1169836"/>
            <a:ext cx="23307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Cadastro Positivo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C9DBA2F-E207-4A40-99D4-9B3F228B5D0E}"/>
              </a:ext>
            </a:extLst>
          </p:cNvPr>
          <p:cNvSpPr/>
          <p:nvPr/>
        </p:nvSpPr>
        <p:spPr>
          <a:xfrm>
            <a:off x="1318490" y="1883579"/>
            <a:ext cx="9384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a SERASA encaminhou proposta técnica-comercial para o desenvolvimento do cadastro positivo (investimento envolvido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$ 4 milhões a R$ 6 milhões)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8237AE2-2875-4A3A-9EFD-39D2B9BEBB5D}"/>
              </a:ext>
            </a:extLst>
          </p:cNvPr>
          <p:cNvSpPr/>
          <p:nvPr/>
        </p:nvSpPr>
        <p:spPr>
          <a:xfrm>
            <a:off x="1318489" y="2984360"/>
            <a:ext cx="9737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Sugestões: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Participação opcional (transparência e ganho de escala)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Criação do Cadastro Positivo pela CCEE –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internos da CCEE e consulta ao Bureau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61FB41-BCB7-4345-BBF7-2DF7C8D04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1846383"/>
            <a:ext cx="315864" cy="767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D90DE8-541E-4946-8EAC-5ECC552BC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3108642"/>
            <a:ext cx="315864" cy="76709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47143" b="1"/>
          <a:stretch/>
        </p:blipFill>
        <p:spPr>
          <a:xfrm>
            <a:off x="0" y="4629150"/>
            <a:ext cx="13004800" cy="45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48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4030244-EE4D-4F2D-9075-5279FB2C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92200" y="1555750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092200" y="2936195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092200" y="4316640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092200" y="5697085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3786" y="1686339"/>
            <a:ext cx="532357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Siste</a:t>
            </a:r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 Elétrico Brasileiro e a CCEE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21170" y="3062178"/>
            <a:ext cx="526746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Mercado Livre de Energia Elétrica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564092" y="4430900"/>
            <a:ext cx="72776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Garantias Financeiras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e a segurança de mercado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576685" y="5811345"/>
            <a:ext cx="31915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Considerações Finais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421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4030244-EE4D-4F2D-9075-5279FB2C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92200" y="1555750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092200" y="2936195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092200" y="4316640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092200" y="5697085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3786" y="1686339"/>
            <a:ext cx="532357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Siste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 Elétrico Brasileiro e a CCEE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21170" y="3062178"/>
            <a:ext cx="526746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Mercado Livre de Energia Elétrica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564092" y="4430900"/>
            <a:ext cx="72776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Garantias Financeiras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e a segurança de mercado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576685" y="5811345"/>
            <a:ext cx="31915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Considerações Finais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1481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2340" t="8645" r="-1" b="20331"/>
          <a:stretch/>
        </p:blipFill>
        <p:spPr>
          <a:xfrm>
            <a:off x="0" y="635000"/>
            <a:ext cx="13048416" cy="9118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496011" y="3117297"/>
            <a:ext cx="694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 mercado livre de energia elétrica tem potencial de crescimento no Brasil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96012" y="4434501"/>
            <a:ext cx="701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 aumento de negociações exige o aprimoramento de garantias financeiras e mecanismos que ampliem a segurança de mercado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96011" y="6152069"/>
            <a:ext cx="709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lvl="0" indent="-342900" algn="just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sz="2400" dirty="0" smtClean="0"/>
              <a:t>Mudanças graduais, </a:t>
            </a:r>
            <a:r>
              <a:rPr lang="pt-BR" sz="2400" dirty="0"/>
              <a:t>com amplo diálogo e respeito aos contratos existentes, o que garante estabilidade ao setor e um cenário atrativo a </a:t>
            </a:r>
            <a:r>
              <a:rPr lang="pt-BR" sz="2400" dirty="0" smtClean="0"/>
              <a:t>investimentos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49614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ARY PINTO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133761" y="3396343"/>
            <a:ext cx="8871039" cy="163285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2400">
              <a:solidFill>
                <a:srgbClr val="FFFFFF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46" y="3841077"/>
            <a:ext cx="7808880" cy="11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96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Governança do Setor Elétrico Brasileira</a:t>
            </a:r>
            <a:endParaRPr lang="pt-BR" dirty="0"/>
          </a:p>
        </p:txBody>
      </p:sp>
      <p:grpSp>
        <p:nvGrpSpPr>
          <p:cNvPr id="40" name="Agrupar 39"/>
          <p:cNvGrpSpPr/>
          <p:nvPr/>
        </p:nvGrpSpPr>
        <p:grpSpPr>
          <a:xfrm>
            <a:off x="643728" y="1521419"/>
            <a:ext cx="6856299" cy="6973366"/>
            <a:chOff x="766979" y="1268760"/>
            <a:chExt cx="4885143" cy="4968554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2279146" y="4562231"/>
              <a:ext cx="1220112" cy="738979"/>
            </a:xfrm>
            <a:prstGeom prst="line">
              <a:avLst/>
            </a:prstGeom>
            <a:noFill/>
            <a:ln w="571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3" name="Retângulo de cantos arredondados 22"/>
            <p:cNvSpPr/>
            <p:nvPr/>
          </p:nvSpPr>
          <p:spPr>
            <a:xfrm>
              <a:off x="3450843" y="5227857"/>
              <a:ext cx="2201279" cy="1009457"/>
            </a:xfrm>
            <a:prstGeom prst="roundRect">
              <a:avLst/>
            </a:prstGeom>
            <a:solidFill>
              <a:sysClr val="window" lastClr="FFFFFF">
                <a:alpha val="70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Câmara de Comercialização de Energia Elétrica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1940047" y="4581128"/>
              <a:ext cx="0" cy="648072"/>
            </a:xfrm>
            <a:prstGeom prst="line">
              <a:avLst/>
            </a:prstGeom>
            <a:noFill/>
            <a:ln w="571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5" name="Conector reto 24"/>
            <p:cNvCxnSpPr/>
            <p:nvPr/>
          </p:nvCxnSpPr>
          <p:spPr>
            <a:xfrm flipH="1">
              <a:off x="2095519" y="3248980"/>
              <a:ext cx="1403741" cy="684076"/>
            </a:xfrm>
            <a:prstGeom prst="line">
              <a:avLst/>
            </a:prstGeom>
            <a:noFill/>
            <a:ln w="571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ysDot"/>
            </a:ln>
            <a:effectLst/>
          </p:spPr>
        </p:cxnSp>
        <p:sp>
          <p:nvSpPr>
            <p:cNvPr id="26" name="Retângulo de cantos arredondados 19"/>
            <p:cNvSpPr/>
            <p:nvPr/>
          </p:nvSpPr>
          <p:spPr>
            <a:xfrm>
              <a:off x="766979" y="3859703"/>
              <a:ext cx="2396785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Agência Nacional de Energia Elétrica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Conector reto 26"/>
            <p:cNvCxnSpPr/>
            <p:nvPr/>
          </p:nvCxnSpPr>
          <p:spPr>
            <a:xfrm rot="-1260000">
              <a:off x="4467276" y="3306506"/>
              <a:ext cx="0" cy="648072"/>
            </a:xfrm>
            <a:prstGeom prst="line">
              <a:avLst/>
            </a:prstGeom>
            <a:noFill/>
            <a:ln w="571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8" name="Retângulo de cantos arredondados 20"/>
            <p:cNvSpPr/>
            <p:nvPr/>
          </p:nvSpPr>
          <p:spPr>
            <a:xfrm>
              <a:off x="3450843" y="3861048"/>
              <a:ext cx="2201279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Empresa de Pesquisa Energética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 rot="5400000">
              <a:off x="3179245" y="2672916"/>
              <a:ext cx="0" cy="648072"/>
            </a:xfrm>
            <a:prstGeom prst="line">
              <a:avLst/>
            </a:prstGeom>
            <a:noFill/>
            <a:ln w="571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0" name="Conector reto 29"/>
            <p:cNvCxnSpPr/>
            <p:nvPr/>
          </p:nvCxnSpPr>
          <p:spPr>
            <a:xfrm>
              <a:off x="4295369" y="2060848"/>
              <a:ext cx="0" cy="648072"/>
            </a:xfrm>
            <a:prstGeom prst="line">
              <a:avLst/>
            </a:prstGeom>
            <a:noFill/>
            <a:ln w="571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31" name="Retângulo de cantos arredondados 23"/>
            <p:cNvSpPr/>
            <p:nvPr/>
          </p:nvSpPr>
          <p:spPr>
            <a:xfrm>
              <a:off x="3450842" y="2636912"/>
              <a:ext cx="2180759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tângulo de cantos arredondados 3"/>
            <p:cNvSpPr/>
            <p:nvPr/>
          </p:nvSpPr>
          <p:spPr>
            <a:xfrm>
              <a:off x="3071233" y="1268760"/>
              <a:ext cx="1944216" cy="792088"/>
            </a:xfrm>
            <a:prstGeom prst="roundRect">
              <a:avLst/>
            </a:prstGeom>
            <a:solidFill>
              <a:srgbClr val="00206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CNPE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Conselho Nacional de Política Energética</a:t>
              </a:r>
            </a:p>
          </p:txBody>
        </p:sp>
        <p:sp>
          <p:nvSpPr>
            <p:cNvPr id="33" name="Retângulo de cantos arredondados 11"/>
            <p:cNvSpPr/>
            <p:nvPr/>
          </p:nvSpPr>
          <p:spPr>
            <a:xfrm>
              <a:off x="983001" y="2636912"/>
              <a:ext cx="1944216" cy="792088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Comitê de Monitoramento do Setor Elétrico</a:t>
              </a:r>
            </a:p>
          </p:txBody>
        </p:sp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04" t="1114" b="74694"/>
            <a:stretch/>
          </p:blipFill>
          <p:spPr>
            <a:xfrm>
              <a:off x="3707906" y="2845354"/>
              <a:ext cx="1505131" cy="367622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31"/>
            <a:stretch/>
          </p:blipFill>
          <p:spPr>
            <a:xfrm>
              <a:off x="1092240" y="3915208"/>
              <a:ext cx="1690963" cy="458831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21"/>
            <a:stretch/>
          </p:blipFill>
          <p:spPr>
            <a:xfrm>
              <a:off x="4091131" y="3895233"/>
              <a:ext cx="1068334" cy="482578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826" y="5349809"/>
              <a:ext cx="957345" cy="490564"/>
            </a:xfrm>
            <a:prstGeom prst="rect">
              <a:avLst/>
            </a:prstGeom>
          </p:spPr>
        </p:pic>
        <p:sp>
          <p:nvSpPr>
            <p:cNvPr id="38" name="Retângulo de cantos arredondados 21"/>
            <p:cNvSpPr/>
            <p:nvPr/>
          </p:nvSpPr>
          <p:spPr>
            <a:xfrm>
              <a:off x="766979" y="5227857"/>
              <a:ext cx="2396785" cy="1009457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Operador Nacional do Sistema Elétrico</a:t>
              </a:r>
            </a:p>
          </p:txBody>
        </p: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292" y="5340574"/>
              <a:ext cx="1230764" cy="443284"/>
            </a:xfrm>
            <a:prstGeom prst="rect">
              <a:avLst/>
            </a:prstGeom>
          </p:spPr>
        </p:pic>
      </p:grpSp>
      <p:sp>
        <p:nvSpPr>
          <p:cNvPr id="41" name="CaixaDeTexto 29"/>
          <p:cNvSpPr txBox="1">
            <a:spLocks noChangeArrowheads="1"/>
          </p:cNvSpPr>
          <p:nvPr/>
        </p:nvSpPr>
        <p:spPr bwMode="auto">
          <a:xfrm>
            <a:off x="8206134" y="1095157"/>
            <a:ext cx="4478142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CNPE: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Define a política energética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do país, com o objetivo de assegurar a estabilidade do suprimento energético</a:t>
            </a:r>
          </a:p>
          <a:p>
            <a:pPr algn="l">
              <a:defRPr/>
            </a:pPr>
            <a:endParaRPr lang="pt-B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MME: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Responsável pelo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planejamento, gestão e desenvolvimento da legislação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 do setor, bem como pela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supervisão e controle da execução das políticas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direcionadas ao desenvolvimento energético do país</a:t>
            </a:r>
          </a:p>
          <a:p>
            <a:pPr algn="l">
              <a:defRPr/>
            </a:pPr>
            <a:endParaRPr lang="pt-B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EPE: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Realiza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o planejamento da expansão da geração e transmissão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, a serviço do MME, e dá suporte técnico para a realização de leilões</a:t>
            </a:r>
          </a:p>
          <a:p>
            <a:pPr algn="l">
              <a:defRPr/>
            </a:pPr>
            <a:endParaRPr lang="pt-B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CMSE: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Supervisiona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a continuidade e a confiabilidade do suprimento elétrico</a:t>
            </a:r>
          </a:p>
          <a:p>
            <a:pPr algn="l">
              <a:defRPr/>
            </a:pPr>
            <a:endParaRPr lang="pt-B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ANEEL</a:t>
            </a:r>
            <a:r>
              <a:rPr lang="pt-BR" sz="1800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Regula e fiscaliza a geração, transmissão, distribuição e comercialização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de eletricidade. Define as tarifas de transporte e consumo, e assegura o equilíbrio econômico-financeiro das concessões</a:t>
            </a:r>
          </a:p>
          <a:p>
            <a:pPr algn="l">
              <a:defRPr/>
            </a:pPr>
            <a:endParaRPr lang="pt-B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ONS: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Controla a operação do Sistema Interligado Nacional (SIN)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de modo a otimizar os recursos energéticos</a:t>
            </a:r>
          </a:p>
          <a:p>
            <a:pPr algn="l">
              <a:defRPr/>
            </a:pPr>
            <a:endParaRPr lang="pt-B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CCEE: </a:t>
            </a: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Administra as transações do mercado de energia e realiza os leilões </a:t>
            </a:r>
            <a:r>
              <a:rPr lang="pt-BR" sz="1800" dirty="0">
                <a:solidFill>
                  <a:prstClr val="black"/>
                </a:solidFill>
                <a:latin typeface="Calibri" panose="020F0502020204030204" pitchFamily="34" charset="0"/>
              </a:rPr>
              <a:t>oficiais</a:t>
            </a:r>
          </a:p>
        </p:txBody>
      </p:sp>
    </p:spTree>
    <p:extLst>
      <p:ext uri="{BB962C8B-B14F-4D97-AF65-F5344CB8AC3E}">
        <p14:creationId xmlns:p14="http://schemas.microsoft.com/office/powerpoint/2010/main" val="10305608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CCEE – a operadora de mercado</a:t>
            </a:r>
            <a:endParaRPr lang="pt-BR" dirty="0"/>
          </a:p>
        </p:txBody>
      </p:sp>
      <p:pic>
        <p:nvPicPr>
          <p:cNvPr id="4" name="Picture 23" descr="predio cc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0" y="1328612"/>
            <a:ext cx="6516493" cy="3206114"/>
          </a:xfrm>
          <a:prstGeom prst="rect">
            <a:avLst/>
          </a:prstGeom>
        </p:spPr>
      </p:pic>
      <p:sp>
        <p:nvSpPr>
          <p:cNvPr id="5" name="Retângulo 19"/>
          <p:cNvSpPr/>
          <p:nvPr/>
        </p:nvSpPr>
        <p:spPr>
          <a:xfrm>
            <a:off x="282414" y="4911956"/>
            <a:ext cx="6499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Criada em 1999, a CCEE é uma instituição privada e sem fins lucrativos, que reúne todas as empresas que comercializam energia elétrica no Brasil (SIN)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14" y="8092572"/>
            <a:ext cx="12096365" cy="1304154"/>
          </a:xfrm>
          <a:prstGeom prst="rect">
            <a:avLst/>
          </a:prstGeom>
        </p:spPr>
      </p:pic>
      <p:sp>
        <p:nvSpPr>
          <p:cNvPr id="7" name="CaixaDeTexto 18"/>
          <p:cNvSpPr txBox="1"/>
          <p:nvPr/>
        </p:nvSpPr>
        <p:spPr>
          <a:xfrm>
            <a:off x="7260567" y="997286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hangingPunct="1"/>
            <a:r>
              <a:rPr lang="pt-BR" sz="3200" b="1" kern="1200" dirty="0">
                <a:solidFill>
                  <a:srgbClr val="002060"/>
                </a:solidFill>
                <a:latin typeface="Calibri"/>
              </a:rPr>
              <a:t>Missão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7583594" y="1665981"/>
            <a:ext cx="496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pt-BR" sz="2400" kern="1200" dirty="0" smtClean="0">
                <a:solidFill>
                  <a:srgbClr val="002060"/>
                </a:solidFill>
                <a:latin typeface="Calibri"/>
              </a:rPr>
              <a:t>Viabilizar a comercialização </a:t>
            </a: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de energia elétrica no Brasil</a:t>
            </a:r>
            <a:endParaRPr lang="pt-BR" sz="2400" b="1" kern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CaixaDeTexto 18"/>
          <p:cNvSpPr txBox="1"/>
          <p:nvPr/>
        </p:nvSpPr>
        <p:spPr>
          <a:xfrm>
            <a:off x="7308859" y="5034419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hangingPunct="1"/>
            <a:r>
              <a:rPr lang="pt-BR" sz="3200" b="1" kern="1200" dirty="0">
                <a:solidFill>
                  <a:srgbClr val="002060"/>
                </a:solidFill>
                <a:latin typeface="Calibri"/>
              </a:rPr>
              <a:t>Valores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99694" y="5709582"/>
            <a:ext cx="440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 hangingPunct="1">
              <a:buFont typeface="Wingdings" panose="05000000000000000000" pitchFamily="2" charset="2"/>
              <a:buChar char="§"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Ética</a:t>
            </a:r>
          </a:p>
          <a:p>
            <a:pPr marL="285750" indent="-285750" algn="l" defTabSz="914400" hangingPunct="1">
              <a:buFont typeface="Wingdings" panose="05000000000000000000" pitchFamily="2" charset="2"/>
              <a:buChar char="§"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Excelência</a:t>
            </a:r>
          </a:p>
          <a:p>
            <a:pPr marL="285750" indent="-285750" algn="l" defTabSz="914400" hangingPunct="1">
              <a:buFont typeface="Wingdings" panose="05000000000000000000" pitchFamily="2" charset="2"/>
              <a:buChar char="§"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Inovação</a:t>
            </a:r>
          </a:p>
        </p:txBody>
      </p:sp>
      <p:cxnSp>
        <p:nvCxnSpPr>
          <p:cNvPr id="12" name="Straight Connector 34"/>
          <p:cNvCxnSpPr/>
          <p:nvPr/>
        </p:nvCxnSpPr>
        <p:spPr>
          <a:xfrm flipH="1">
            <a:off x="7577467" y="5739995"/>
            <a:ext cx="1" cy="2196652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CaixaDeTexto 18"/>
          <p:cNvSpPr txBox="1"/>
          <p:nvPr/>
        </p:nvSpPr>
        <p:spPr>
          <a:xfrm>
            <a:off x="7289591" y="2926024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 hangingPunct="1">
              <a:defRPr sz="3200" b="1" kern="1200">
                <a:solidFill>
                  <a:srgbClr val="002060"/>
                </a:solidFill>
                <a:latin typeface="Calibri"/>
              </a:defRPr>
            </a:lvl1pPr>
          </a:lstStyle>
          <a:p>
            <a:r>
              <a:rPr lang="pt-BR" dirty="0"/>
              <a:t>Visão</a:t>
            </a:r>
          </a:p>
        </p:txBody>
      </p:sp>
      <p:sp>
        <p:nvSpPr>
          <p:cNvPr id="14" name="TextBox 25"/>
          <p:cNvSpPr txBox="1"/>
          <p:nvPr/>
        </p:nvSpPr>
        <p:spPr>
          <a:xfrm>
            <a:off x="7583594" y="3628974"/>
            <a:ext cx="460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 hangingPunct="1">
              <a:defRPr sz="2400" kern="1200">
                <a:solidFill>
                  <a:srgbClr val="002060"/>
                </a:solidFill>
                <a:latin typeface="Calibri"/>
              </a:defRPr>
            </a:lvl1pPr>
          </a:lstStyle>
          <a:p>
            <a:r>
              <a:rPr lang="pt-BR" dirty="0"/>
              <a:t>Ser reconhecida como facilitadora do desenvolvimento do mercado de energia elétrica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705899" y="6786422"/>
            <a:ext cx="4461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 hangingPunct="1">
              <a:buFont typeface="Wingdings" panose="05000000000000000000" pitchFamily="2" charset="2"/>
              <a:buChar char="§"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Segurança</a:t>
            </a:r>
          </a:p>
          <a:p>
            <a:pPr marL="285750" indent="-285750" algn="l" defTabSz="914400" hangingPunct="1">
              <a:buFont typeface="Wingdings" panose="05000000000000000000" pitchFamily="2" charset="2"/>
              <a:buChar char="§"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Transparência</a:t>
            </a:r>
          </a:p>
          <a:p>
            <a:pPr marL="285750" indent="-285750" algn="l" defTabSz="914400" hangingPunct="1">
              <a:buFont typeface="Wingdings" panose="05000000000000000000" pitchFamily="2" charset="2"/>
              <a:buChar char="§"/>
            </a:pPr>
            <a:r>
              <a:rPr lang="pt-BR" sz="2400" kern="1200" dirty="0">
                <a:solidFill>
                  <a:srgbClr val="002060"/>
                </a:solidFill>
                <a:latin typeface="Calibri"/>
              </a:rPr>
              <a:t>Valorização do ser humano</a:t>
            </a:r>
          </a:p>
        </p:txBody>
      </p:sp>
      <p:cxnSp>
        <p:nvCxnSpPr>
          <p:cNvPr id="18" name="Straight Connector 34"/>
          <p:cNvCxnSpPr/>
          <p:nvPr/>
        </p:nvCxnSpPr>
        <p:spPr>
          <a:xfrm>
            <a:off x="7555488" y="1702258"/>
            <a:ext cx="3054" cy="758442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Connector 34"/>
          <p:cNvCxnSpPr/>
          <p:nvPr/>
        </p:nvCxnSpPr>
        <p:spPr>
          <a:xfrm flipH="1">
            <a:off x="7555487" y="3672713"/>
            <a:ext cx="1" cy="1056382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753355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Mundo físico x mundo comercial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68913" y="808226"/>
            <a:ext cx="1043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Sistema Interligado Nacional - SIN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87" y="1742667"/>
            <a:ext cx="8193024" cy="77724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5873264"/>
            <a:ext cx="6940062" cy="388033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2404" y="6057832"/>
            <a:ext cx="28148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Capacidade instalada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62512" y="6056457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166.516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70958" y="6750999"/>
            <a:ext cx="172803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Hidrelétricas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8174" y="6737947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114.293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23602" y="7219920"/>
            <a:ext cx="9730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Eólicas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48513" y="7206868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14.542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87160" y="7688841"/>
            <a:ext cx="13176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Biomassa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48514" y="7675789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12.827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94758" y="8204654"/>
            <a:ext cx="109004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Nuclear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07130" y="8191602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2.007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05129" y="8708744"/>
            <a:ext cx="16831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Fotovoltaica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07131" y="8695692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1.963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19602" y="9189388"/>
            <a:ext cx="21384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Outras térmicas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207132" y="9176336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20.884 MW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82532" y="1261177"/>
            <a:ext cx="41892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l">
              <a:buClr>
                <a:srgbClr val="002060"/>
              </a:buClr>
            </a:pP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</a:rPr>
              <a:t>Mercado brasileiro: separação entre o “mundo físico” (Operador Nacional do Sistema – ONS) e o “mundo comercial” (CCEE</a:t>
            </a: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87312" algn="l">
              <a:buClr>
                <a:srgbClr val="002060"/>
              </a:buClr>
            </a:pPr>
            <a:endParaRPr lang="pt-BR" sz="2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7312" algn="l">
              <a:buClr>
                <a:srgbClr val="002060"/>
              </a:buClr>
            </a:pP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Consumidor livre e especial pode </a:t>
            </a: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</a:rPr>
              <a:t>comprar energia de qualquer agente conectado ao </a:t>
            </a: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SIN</a:t>
            </a:r>
            <a:endParaRPr lang="pt-BR" sz="2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7312" algn="l">
              <a:buClr>
                <a:srgbClr val="002060"/>
              </a:buClr>
            </a:pPr>
            <a:endParaRPr lang="pt-BR" sz="2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627764" y="6383088"/>
            <a:ext cx="80631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(dez/18)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17276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Operação Comercial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6653547" y="8771840"/>
            <a:ext cx="5937344" cy="461778"/>
            <a:chOff x="5474312" y="6288621"/>
            <a:chExt cx="4019393" cy="312609"/>
          </a:xfrm>
        </p:grpSpPr>
        <p:sp>
          <p:nvSpPr>
            <p:cNvPr id="9" name="Retângulo 8"/>
            <p:cNvSpPr/>
            <p:nvPr/>
          </p:nvSpPr>
          <p:spPr>
            <a:xfrm>
              <a:off x="5474312" y="6326520"/>
              <a:ext cx="112192" cy="1180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530408" y="6290637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Sul</a:t>
              </a:r>
              <a:endParaRPr lang="pt-BR" sz="1400" b="1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144469" y="6320863"/>
              <a:ext cx="112192" cy="11800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243823" y="6288621"/>
              <a:ext cx="1476133" cy="208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Sudeste / Centro Oeste</a:t>
              </a:r>
              <a:endParaRPr lang="pt-BR" sz="1400" b="1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7924549" y="6320736"/>
              <a:ext cx="112192" cy="118006"/>
            </a:xfrm>
            <a:prstGeom prst="rect">
              <a:avLst/>
            </a:prstGeom>
            <a:solidFill>
              <a:srgbClr val="BFA3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925796" y="6288621"/>
              <a:ext cx="8676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Nordeste</a:t>
              </a:r>
              <a:endParaRPr lang="pt-BR" sz="1400" b="1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8854603" y="6326519"/>
              <a:ext cx="112192" cy="11800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8880011" y="6293453"/>
              <a:ext cx="613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Norte</a:t>
              </a:r>
              <a:endParaRPr lang="pt-BR" sz="1400" b="1" dirty="0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6710711" y="984319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Dividido em quatro </a:t>
            </a:r>
            <a:r>
              <a:rPr lang="pt-BR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submercados</a:t>
            </a:r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04800" y="1564255"/>
            <a:ext cx="4785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contabilização da compra e venda de energia é feita por </a:t>
            </a:r>
            <a:r>
              <a:rPr lang="pt-BR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submercado</a:t>
            </a: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considerando a diferença de preços entre eles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pt-BR" sz="2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apuração é semanal </a:t>
            </a: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 por patamar de carga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pt-BR" sz="2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Liquidação </a:t>
            </a: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financeira </a:t>
            </a: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mensal</a:t>
            </a:r>
            <a:endParaRPr lang="pt-BR" sz="2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" y="5654040"/>
            <a:ext cx="5090160" cy="409956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23228" y="5950867"/>
            <a:ext cx="31963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Mercado de Curto Prazo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468" y="7022147"/>
            <a:ext cx="77585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2018</a:t>
            </a: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8468" y="7724254"/>
            <a:ext cx="775854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2017</a:t>
            </a: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38468" y="8392170"/>
            <a:ext cx="775854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2016</a:t>
            </a: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336114" y="7022147"/>
            <a:ext cx="216565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R$ 31,6 bilhões</a:t>
            </a: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336114" y="7724254"/>
            <a:ext cx="216565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R$ 28,4 bilhões</a:t>
            </a: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336114" y="8392170"/>
            <a:ext cx="216565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R$ 11,0 bilhões</a:t>
            </a: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932091" y="6378110"/>
            <a:ext cx="165269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(contabilizado)</a:t>
            </a:r>
            <a:endParaRPr kumimoji="0" lang="pt-BR" sz="20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14321" y="7037536"/>
            <a:ext cx="11798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..............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214321" y="7755032"/>
            <a:ext cx="11798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..............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14321" y="8407559"/>
            <a:ext cx="11798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..............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86284"/>
              </p:ext>
            </p:extLst>
          </p:nvPr>
        </p:nvGraphicFramePr>
        <p:xfrm>
          <a:off x="5347786" y="1476465"/>
          <a:ext cx="7642771" cy="728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3" imgW="10107720" imgH="9637920" progId="Photoshop.Image.12">
                  <p:embed/>
                </p:oleObj>
              </mc:Choice>
              <mc:Fallback>
                <p:oleObj name="Image" r:id="rId3" imgW="10107720" imgH="96379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7786" y="1476465"/>
                        <a:ext cx="7642771" cy="728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773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Associados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4" y="951979"/>
            <a:ext cx="12778109" cy="88016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66" y="1044777"/>
            <a:ext cx="8672658" cy="3327469"/>
          </a:xfrm>
          <a:prstGeom prst="rect">
            <a:avLst/>
          </a:prstGeom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9827818" y="860111"/>
            <a:ext cx="3080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800" i="1" dirty="0">
                <a:solidFill>
                  <a:srgbClr val="000000"/>
                </a:solidFill>
                <a:cs typeface="Arial" panose="020B0604020202020204" pitchFamily="34" charset="0"/>
              </a:rPr>
              <a:t>Última posição: </a:t>
            </a:r>
            <a:r>
              <a:rPr lang="pt-BR" altLang="pt-BR" sz="18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jan</a:t>
            </a:r>
            <a:r>
              <a:rPr lang="pt-BR" altLang="pt-BR" sz="18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/19</a:t>
            </a:r>
            <a:endParaRPr lang="pt-BR" altLang="pt-BR" sz="18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367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4030244-EE4D-4F2D-9075-5279FB2C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92200" y="1555750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092200" y="2936195"/>
            <a:ext cx="9842500" cy="762000"/>
          </a:xfrm>
          <a:prstGeom prst="roundRect">
            <a:avLst/>
          </a:prstGeom>
          <a:solidFill>
            <a:srgbClr val="002060"/>
          </a:solidFill>
          <a:ln w="12700" cap="flat">
            <a:solidFill>
              <a:srgbClr val="00206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092200" y="4316640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092200" y="5697085"/>
            <a:ext cx="98425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3786" y="1686339"/>
            <a:ext cx="532357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Siste</a:t>
            </a:r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 Elétrico Brasileiro e a CCEE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21170" y="3062178"/>
            <a:ext cx="526746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sym typeface="Helvetica Light"/>
              </a:rPr>
              <a:t>Mercado Livre de Energia Elétrica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579332" y="4430900"/>
            <a:ext cx="72776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Garantias Financeiras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e a segurança de mercado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576685" y="5811345"/>
            <a:ext cx="31915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sym typeface="Helvetica Light"/>
              </a:rPr>
              <a:t>Considerações Finais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7824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Ambientes de Comercialização</a:t>
            </a:r>
            <a:endParaRPr lang="pt-BR" dirty="0"/>
          </a:p>
        </p:txBody>
      </p:sp>
      <p:grpSp>
        <p:nvGrpSpPr>
          <p:cNvPr id="8" name="Agrupar 7"/>
          <p:cNvGrpSpPr/>
          <p:nvPr/>
        </p:nvGrpSpPr>
        <p:grpSpPr>
          <a:xfrm>
            <a:off x="708416" y="1352810"/>
            <a:ext cx="12296384" cy="3491053"/>
            <a:chOff x="3048000" y="1084885"/>
            <a:chExt cx="14292263" cy="4249115"/>
          </a:xfrm>
        </p:grpSpPr>
        <p:sp>
          <p:nvSpPr>
            <p:cNvPr id="4" name="Retângulo 3"/>
            <p:cNvSpPr/>
            <p:nvPr/>
          </p:nvSpPr>
          <p:spPr>
            <a:xfrm>
              <a:off x="3048000" y="1370737"/>
              <a:ext cx="14039157" cy="3963263"/>
            </a:xfrm>
            <a:prstGeom prst="rect">
              <a:avLst/>
            </a:prstGeom>
            <a:noFill/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6733223" y="1084885"/>
              <a:ext cx="10607040" cy="58383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028906" y="1133368"/>
              <a:ext cx="9612587" cy="56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Ambiente de Comercialização Regulada – ACR (mercado cativo)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3416" y="2141255"/>
              <a:ext cx="13343741" cy="2968236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0" y="5802546"/>
            <a:ext cx="12526027" cy="2976895"/>
            <a:chOff x="0" y="5607892"/>
            <a:chExt cx="16402050" cy="3898058"/>
          </a:xfrm>
        </p:grpSpPr>
        <p:sp>
          <p:nvSpPr>
            <p:cNvPr id="9" name="Retângulo 8"/>
            <p:cNvSpPr/>
            <p:nvPr/>
          </p:nvSpPr>
          <p:spPr>
            <a:xfrm>
              <a:off x="805063" y="5899807"/>
              <a:ext cx="15596987" cy="3606143"/>
            </a:xfrm>
            <a:prstGeom prst="rect">
              <a:avLst/>
            </a:prstGeom>
            <a:noFill/>
            <a:ln w="12700" cap="flat">
              <a:solidFill>
                <a:schemeClr val="accent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0" y="5607892"/>
              <a:ext cx="10607040" cy="58383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70991" y="5621572"/>
              <a:ext cx="9748326" cy="60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Ambiente de Comercialização </a:t>
              </a:r>
              <a:r>
                <a:rPr lang="pt-BR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Livre </a:t>
              </a:r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– </a:t>
              </a:r>
              <a:r>
                <a:rPr lang="pt-BR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ACL </a:t>
              </a:r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(mercado </a:t>
              </a:r>
              <a:r>
                <a:rPr lang="pt-BR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livre)</a:t>
              </a:r>
              <a:endParaRPr lang="pt-BR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358" y="6423027"/>
              <a:ext cx="14066396" cy="2783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03035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1270</Words>
  <Application>Microsoft Office PowerPoint</Application>
  <PresentationFormat>Personalizar</PresentationFormat>
  <Paragraphs>240</Paragraphs>
  <Slides>21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Helvetica Light</vt:lpstr>
      <vt:lpstr>Helvetica Neue</vt:lpstr>
      <vt:lpstr>Helvetica Neue Medium</vt:lpstr>
      <vt:lpstr>Times New Roman</vt:lpstr>
      <vt:lpstr>Webdings</vt:lpstr>
      <vt:lpstr>Wingdings</vt:lpstr>
      <vt:lpstr>White</vt:lpstr>
      <vt:lpstr>Personalizar design</vt:lpstr>
      <vt:lpstr>Image</vt:lpstr>
      <vt:lpstr>Papel e Perspectivas da CCEE para o Setor Elétrico Seminário Internacional Bolsa de Energia</vt:lpstr>
      <vt:lpstr>Agenda</vt:lpstr>
      <vt:lpstr>Governança do Setor Elétrico Brasileira</vt:lpstr>
      <vt:lpstr>CCEE – a operadora de mercado</vt:lpstr>
      <vt:lpstr>Mundo físico x mundo comercial</vt:lpstr>
      <vt:lpstr>Operação Comercial</vt:lpstr>
      <vt:lpstr>Associados</vt:lpstr>
      <vt:lpstr>Agenda</vt:lpstr>
      <vt:lpstr>Ambientes de Comercialização</vt:lpstr>
      <vt:lpstr>Consumo de Energia Elétrica</vt:lpstr>
      <vt:lpstr>Mercado Livre de Energia Elétrica</vt:lpstr>
      <vt:lpstr>Agenda</vt:lpstr>
      <vt:lpstr>Garantias Financeiras – Mecanismos vigentes</vt:lpstr>
      <vt:lpstr>Garantias Financeiras – Desenho original do modelo vigente</vt:lpstr>
      <vt:lpstr>Garantias Financeiras – Ajuste de Contratos</vt:lpstr>
      <vt:lpstr>Garantias Financeiras – Discussões regulatórias e legais</vt:lpstr>
      <vt:lpstr>Propostas de aprimoramentos</vt:lpstr>
      <vt:lpstr>Propostas de aprimoramentos</vt:lpstr>
      <vt:lpstr>Agenda</vt:lpstr>
      <vt:lpstr>Considerações Finais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Pires</dc:creator>
  <cp:lastModifiedBy>Daniela Sousa</cp:lastModifiedBy>
  <cp:revision>240</cp:revision>
  <cp:lastPrinted>2019-02-20T21:02:23Z</cp:lastPrinted>
  <dcterms:modified xsi:type="dcterms:W3CDTF">2019-02-26T14:31:42Z</dcterms:modified>
</cp:coreProperties>
</file>